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9" r:id="rId4"/>
    <p:sldId id="260" r:id="rId5"/>
    <p:sldId id="270" r:id="rId6"/>
    <p:sldId id="281" r:id="rId7"/>
    <p:sldId id="283" r:id="rId8"/>
    <p:sldId id="284" r:id="rId9"/>
    <p:sldId id="285" r:id="rId10"/>
    <p:sldId id="286" r:id="rId11"/>
    <p:sldId id="292" r:id="rId12"/>
    <p:sldId id="287" r:id="rId13"/>
    <p:sldId id="289" r:id="rId14"/>
    <p:sldId id="288" r:id="rId15"/>
    <p:sldId id="293" r:id="rId16"/>
    <p:sldId id="294" r:id="rId17"/>
    <p:sldId id="290" r:id="rId18"/>
    <p:sldId id="277" r:id="rId19"/>
    <p:sldId id="273" r:id="rId20"/>
    <p:sldId id="274" r:id="rId21"/>
    <p:sldId id="295" r:id="rId22"/>
    <p:sldId id="268" r:id="rId23"/>
    <p:sldId id="296" r:id="rId24"/>
    <p:sldId id="298" r:id="rId25"/>
    <p:sldId id="297" r:id="rId26"/>
    <p:sldId id="271" r:id="rId27"/>
    <p:sldId id="263" r:id="rId28"/>
    <p:sldId id="258" r:id="rId29"/>
    <p:sldId id="275" r:id="rId30"/>
    <p:sldId id="265" r:id="rId31"/>
  </p:sldIdLst>
  <p:sldSz cx="18288000" cy="10287000"/>
  <p:notesSz cx="6858000" cy="9144000"/>
  <p:embeddedFontLst>
    <p:embeddedFont>
      <p:font typeface="마카롱" panose="020B0600000101010101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210 디딤고딕" panose="020B0600000101010101" charset="-127"/>
      <p:regular r:id="rId40"/>
    </p:embeddedFont>
    <p:embeddedFont>
      <p:font typeface="210 디딤고딕 Light" panose="020B0600000101010101" charset="-127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42" autoAdjust="0"/>
    <p:restoredTop sz="94622" autoAdjust="0"/>
  </p:normalViewPr>
  <p:slideViewPr>
    <p:cSldViewPr>
      <p:cViewPr varScale="1">
        <p:scale>
          <a:sx n="76" d="100"/>
          <a:sy n="76" d="100"/>
        </p:scale>
        <p:origin x="2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B86E1-A59D-4EB2-881A-221864B1DA8A}" type="datetimeFigureOut">
              <a:rPr lang="ko-KR" altLang="en-US" smtClean="0"/>
              <a:t>2025-02-26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2B6C5-D810-4039-BA0F-37C077C191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545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B2B6C5-D810-4039-BA0F-37C077C1913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14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2.sv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360312" y="2781300"/>
            <a:ext cx="9567375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공연 </a:t>
            </a:r>
            <a:r>
              <a:rPr lang="ko-KR" alt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티켓팅</a:t>
            </a:r>
            <a:r>
              <a:rPr lang="ko-KR" altLang="en-US" sz="10099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개인 캘린더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34316" y="1515310"/>
            <a:ext cx="4039366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213"/>
              </a:lnSpc>
              <a:spcBef>
                <a:spcPct val="0"/>
              </a:spcBef>
            </a:pPr>
            <a:r>
              <a:rPr 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26"/>
          <p:cNvSpPr txBox="1"/>
          <p:nvPr/>
        </p:nvSpPr>
        <p:spPr>
          <a:xfrm>
            <a:off x="8229599" y="6162530"/>
            <a:ext cx="1828800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하이 파이브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6686548" y="6968776"/>
            <a:ext cx="4914902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강신익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김지환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김태민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김현진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83F76A-A6F6-D0C8-7E44-FEF8D2298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D4F53DC9-8A50-4F10-0A59-51DB43CF6CE3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BFA95A6F-E9D7-45F3-865B-AC0F790EB50D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98DB45E9-1451-43F5-9348-39FB9DCB936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868ADBB-7FD9-E16A-1C60-2FCAE8AFF239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2D6BDCE9-E3A4-A69D-9C8A-17AD95CC68C2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웹크롤링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111D969-4CE9-1433-37B6-5FAA8AE849A5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2" name="그림 1" descr="텍스트, 웹 페이지, 소프트웨어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CE9C81-B4F1-76D4-1F9A-4E767A589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80" y="3158648"/>
            <a:ext cx="12460439" cy="4391638"/>
          </a:xfrm>
          <a:prstGeom prst="rect">
            <a:avLst/>
          </a:prstGeom>
        </p:spPr>
      </p:pic>
      <p:pic>
        <p:nvPicPr>
          <p:cNvPr id="4" name="그림 3" descr="텍스트, 스크린샷,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38296B-4B16-55BF-8799-6F494E1CA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166" y="2841220"/>
            <a:ext cx="10169663" cy="6050201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50389FF-8C9B-B500-6760-1A39B3B8E74A}"/>
              </a:ext>
            </a:extLst>
          </p:cNvPr>
          <p:cNvSpPr/>
          <p:nvPr/>
        </p:nvSpPr>
        <p:spPr>
          <a:xfrm>
            <a:off x="8115298" y="5866321"/>
            <a:ext cx="2057400" cy="2551658"/>
          </a:xfrm>
          <a:prstGeom prst="downArrow">
            <a:avLst/>
          </a:prstGeom>
          <a:solidFill>
            <a:schemeClr val="accent3">
              <a:alpha val="61176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화살표 9">
            <a:extLst>
              <a:ext uri="{FF2B5EF4-FFF2-40B4-BE49-F238E27FC236}">
                <a16:creationId xmlns:a16="http://schemas.microsoft.com/office/drawing/2014/main" id="{C517B11F-022B-34FE-A685-8E751ADA6604}"/>
              </a:ext>
            </a:extLst>
          </p:cNvPr>
          <p:cNvSpPr/>
          <p:nvPr/>
        </p:nvSpPr>
        <p:spPr>
          <a:xfrm rot="10800000">
            <a:off x="10014105" y="7875118"/>
            <a:ext cx="1143000" cy="559058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1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A255B0-84AA-FB48-4528-FC14D8AC5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6CE96E8-A94C-A9CD-B12A-7AEBA3012997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0E26F4B-8CD9-7563-2932-DB002FD0180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96731FD-4964-3D7D-E9FB-9B7F34A426EA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667D57E-D8EF-F0EB-8E87-059E50C10E6E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E1A19E2D-FDFF-1B62-A43F-584CF82F9CDE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6808842C-1535-64B0-6ABA-584B2FAD8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316" y="-266700"/>
            <a:ext cx="3810000" cy="982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F85497D7-8295-4AD6-513A-171BEE7D3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755" y="910673"/>
            <a:ext cx="3657600" cy="83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C65783-A3FE-1326-CA13-A51048DB0117}"/>
              </a:ext>
            </a:extLst>
          </p:cNvPr>
          <p:cNvCxnSpPr>
            <a:cxnSpLocks/>
          </p:cNvCxnSpPr>
          <p:nvPr/>
        </p:nvCxnSpPr>
        <p:spPr>
          <a:xfrm>
            <a:off x="6109505" y="9105900"/>
            <a:ext cx="250109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5749318-BE3E-6499-1C05-264C85D5F3C2}"/>
              </a:ext>
            </a:extLst>
          </p:cNvPr>
          <p:cNvCxnSpPr>
            <a:cxnSpLocks/>
          </p:cNvCxnSpPr>
          <p:nvPr/>
        </p:nvCxnSpPr>
        <p:spPr>
          <a:xfrm>
            <a:off x="8610600" y="1257300"/>
            <a:ext cx="24058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0F8C8AC-ED6E-6D4B-F1A0-D5FD92119345}"/>
              </a:ext>
            </a:extLst>
          </p:cNvPr>
          <p:cNvCxnSpPr>
            <a:cxnSpLocks/>
          </p:cNvCxnSpPr>
          <p:nvPr/>
        </p:nvCxnSpPr>
        <p:spPr>
          <a:xfrm>
            <a:off x="8610600" y="1257300"/>
            <a:ext cx="0" cy="78486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4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831C0-4FD1-3865-D5EA-4339584D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5E3865C1-E48C-AC70-9EE3-1A8E5FD50A9D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3FAE6E58-BC90-F2CC-EB3C-F327648FD73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AC9A5701-5DAA-27EF-0A7F-D5D14A406803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BE85C22E-44CA-66EF-8983-64B7759A3E3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10F71E8-9CFB-FCBB-C0A3-FE5997AED805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코드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282A7EB-58DE-9618-0430-B5A1A4893324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446BB-D29A-2989-7B19-DEF4F4E08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791" y="4042624"/>
            <a:ext cx="6533833" cy="30480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B409CDF-D29D-3F77-1419-0E80462A2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764263"/>
              </p:ext>
            </p:extLst>
          </p:nvPr>
        </p:nvGraphicFramePr>
        <p:xfrm>
          <a:off x="8611258" y="3913096"/>
          <a:ext cx="8382001" cy="3307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30">
                  <a:extLst>
                    <a:ext uri="{9D8B030D-6E8A-4147-A177-3AD203B41FA5}">
                      <a16:colId xmlns:a16="http://schemas.microsoft.com/office/drawing/2014/main" val="3664605122"/>
                    </a:ext>
                  </a:extLst>
                </a:gridCol>
                <a:gridCol w="3690470">
                  <a:extLst>
                    <a:ext uri="{9D8B030D-6E8A-4147-A177-3AD203B41FA5}">
                      <a16:colId xmlns:a16="http://schemas.microsoft.com/office/drawing/2014/main" val="1577335476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912734683"/>
                    </a:ext>
                  </a:extLst>
                </a:gridCol>
              </a:tblGrid>
              <a:tr h="544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라이브러리명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별도설치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169204"/>
                  </a:ext>
                </a:extLst>
              </a:tr>
              <a:tr h="5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datetime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날짜 및 시간 관련 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Python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275590"/>
                  </a:ext>
                </a:extLst>
              </a:tr>
              <a:tr h="5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json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JSON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데이터 처리 라이브러리 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Python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313176"/>
                  </a:ext>
                </a:extLst>
              </a:tr>
              <a:tr h="5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os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운영 체제</a:t>
                      </a: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와 상호 작용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 라이브러리 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Python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78703"/>
                  </a:ext>
                </a:extLst>
              </a:tr>
              <a:tr h="5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re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정규표현식  라이브러리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Python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표준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556577"/>
                  </a:ext>
                </a:extLst>
              </a:tr>
              <a:tr h="552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Selenium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+mn-cs"/>
                        </a:rPr>
                        <a:t>웹 브라우저 자동화 라이브러리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Selenium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패키지 별도 설치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869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13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2C47F-B37A-5E28-2B09-7F875EA1A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9153224B-32BF-67AF-9D08-AC7CD47CC5C5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F6BEB8AD-AB13-B13E-8E6A-CE209BE81E9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8D45509D-C641-E4F9-F501-C6D748BAC68A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52BABAB-2BBD-1DB8-19E8-2267E4854E92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BB72B9D-0903-D38C-F9E9-82C53066E3C9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smtClean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날짜 포맷 변환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20AC7F2-1A94-C77D-C5AA-9F659B65A777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E3A0E1-D32A-44E6-EB8C-4E172796F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66" y="3058137"/>
            <a:ext cx="7874309" cy="54752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FDCD3-0442-C30B-12DD-994D16D55BC4}"/>
              </a:ext>
            </a:extLst>
          </p:cNvPr>
          <p:cNvSpPr txBox="1"/>
          <p:nvPr/>
        </p:nvSpPr>
        <p:spPr>
          <a:xfrm>
            <a:off x="10058400" y="6286500"/>
            <a:ext cx="59056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＜날짜 포맷 변환 함수＞</a:t>
            </a:r>
            <a:endParaRPr lang="en-US" altLang="ko-KR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dirty="0" err="1">
                <a:latin typeface="210 디딤고딕" panose="020B0600000101010101" charset="-127"/>
                <a:ea typeface="210 디딤고딕" panose="020B0600000101010101" charset="-127"/>
              </a:rPr>
              <a:t>format_date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(</a:t>
            </a:r>
            <a:r>
              <a:rPr lang="en-US" altLang="ko-KR" dirty="0" err="1">
                <a:latin typeface="210 디딤고딕" panose="020B0600000101010101" charset="-127"/>
                <a:ea typeface="210 디딤고딕" panose="020B0600000101010101" charset="-127"/>
              </a:rPr>
              <a:t>date_string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): </a:t>
            </a:r>
          </a:p>
          <a:p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"YYYY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년 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MM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월 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DD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일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" 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형식을 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"YYYY-MM-DD"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로 변환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endParaRPr lang="en-US" altLang="ko-KR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dirty="0" err="1">
                <a:latin typeface="210 디딤고딕" panose="020B0600000101010101" charset="-127"/>
                <a:ea typeface="210 디딤고딕" panose="020B0600000101010101" charset="-127"/>
              </a:rPr>
              <a:t>format_apply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(</a:t>
            </a:r>
            <a:r>
              <a:rPr lang="en-US" altLang="ko-KR" dirty="0" err="1">
                <a:latin typeface="210 디딤고딕" panose="020B0600000101010101" charset="-127"/>
                <a:ea typeface="210 디딤고딕" panose="020B0600000101010101" charset="-127"/>
              </a:rPr>
              <a:t>date_string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): </a:t>
            </a:r>
          </a:p>
          <a:p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"YYYY.MM.DD" 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형식을 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"YYYY-MM-DD"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로 변환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83853D-51D4-C68B-88F3-1AA2972DAF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50" t="30911" r="31040"/>
          <a:stretch/>
        </p:blipFill>
        <p:spPr>
          <a:xfrm>
            <a:off x="9829800" y="2941773"/>
            <a:ext cx="6915837" cy="3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3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395B3-3B92-3FC4-9F89-4E01628C3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89EE363B-F75C-58A4-4E82-683C88E11B6B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CA8C1D02-A9C8-6F07-98B0-E126FB05B842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4CEF3D97-C5AE-8162-B260-9D2D1A68DE23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C4F9320D-8D64-70F9-FA0F-83D33E95DEF4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3942A65-3FA1-83D6-17E1-CB8F78934DFB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smtClean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경로 동적 설정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2A0EC35-E34D-8374-F7A1-D6E77E00ABF3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EDD6F-7F5C-46E5-52F0-65C317B59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852" y="4075402"/>
            <a:ext cx="14052295" cy="33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739C6-EAC6-4927-D1B0-711FD894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68DC5884-6179-1195-73B7-C54109762852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CF409473-DEEA-0626-B794-4C7E4CF89C57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FD1FCD52-D5DE-689E-DF4B-1652993AE254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FEAE930-3A6D-AB2C-2904-4744EB863542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6781CFDE-064F-6036-5C63-7ACFE9196051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smtClean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추가</a:t>
            </a:r>
            <a:r>
              <a:rPr lang="en-US" sz="7300" dirty="0" smtClean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D2A0B52-B1AE-F7FD-AE5A-EFD9E8F00473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C2A457-668A-7FC1-3ACC-3C83F55EF6AD}"/>
              </a:ext>
            </a:extLst>
          </p:cNvPr>
          <p:cNvSpPr txBox="1"/>
          <p:nvPr/>
        </p:nvSpPr>
        <p:spPr>
          <a:xfrm>
            <a:off x="10202640" y="4518666"/>
            <a:ext cx="4199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중복 검사 통과시</a:t>
            </a:r>
          </a:p>
          <a:p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read_data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에 저장－＞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file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을 </a:t>
            </a:r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wirte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형식으로 열어</a:t>
            </a:r>
          </a:p>
          <a:p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read_data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을 </a:t>
            </a:r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json.dump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390900"/>
            <a:ext cx="7115518" cy="423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0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422CC2-2AF4-47B5-8402-9A73657F3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D32C44B1-4CA5-CC75-6B12-A494A225EAA7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B7E80250-358F-CAF6-2080-9346FEE7BA97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EAE120AA-6D95-73DD-0567-2575B2A4D717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2771BD9-4550-56C5-1181-BF62547F28BF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68FD99-C7D4-4F03-195D-8618EDF53DD8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문제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0D70B6F-FB75-96B8-BAC8-69846E8ACD51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20" name="그림 19" descr="텍스트, 소프트웨어, 컴퓨터 아이콘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69AF27-6620-3722-102C-1AE426076E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24" y="2900751"/>
            <a:ext cx="13918952" cy="597010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ADAA0E31-328B-E12D-2ED8-5682AC6B1A9A}"/>
              </a:ext>
            </a:extLst>
          </p:cNvPr>
          <p:cNvSpPr/>
          <p:nvPr/>
        </p:nvSpPr>
        <p:spPr>
          <a:xfrm>
            <a:off x="10744200" y="3897953"/>
            <a:ext cx="2209800" cy="762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99A09-9CB5-A64A-B2E1-4F7C82E82107}"/>
              </a:ext>
            </a:extLst>
          </p:cNvPr>
          <p:cNvSpPr txBox="1"/>
          <p:nvPr/>
        </p:nvSpPr>
        <p:spPr>
          <a:xfrm>
            <a:off x="10933625" y="4728001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sz="2400" b="1" dirty="0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  </a:t>
            </a:r>
            <a:r>
              <a:rPr lang="ko-KR" altLang="en-US" sz="2400" b="1" dirty="0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형태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5EB2664-F07A-2600-C299-CB052EE72092}"/>
              </a:ext>
            </a:extLst>
          </p:cNvPr>
          <p:cNvSpPr/>
          <p:nvPr/>
        </p:nvSpPr>
        <p:spPr>
          <a:xfrm>
            <a:off x="1582561" y="3388099"/>
            <a:ext cx="2209800" cy="7620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0E35A-75A8-7A25-403B-6D4E6C91022B}"/>
              </a:ext>
            </a:extLst>
          </p:cNvPr>
          <p:cNvSpPr txBox="1"/>
          <p:nvPr/>
        </p:nvSpPr>
        <p:spPr>
          <a:xfrm>
            <a:off x="1606216" y="2900751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sz="2400" b="1" dirty="0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  </a:t>
            </a:r>
            <a:r>
              <a:rPr lang="ko-KR" altLang="en-US" sz="2400" b="1" dirty="0">
                <a:solidFill>
                  <a:schemeClr val="accent6"/>
                </a:solidFill>
                <a:latin typeface="210 디딤고딕" panose="020B0600000101010101" charset="-127"/>
                <a:ea typeface="210 디딤고딕" panose="020B0600000101010101" charset="-127"/>
              </a:rPr>
              <a:t>형태</a:t>
            </a:r>
          </a:p>
        </p:txBody>
      </p:sp>
    </p:spTree>
    <p:extLst>
      <p:ext uri="{BB962C8B-B14F-4D97-AF65-F5344CB8AC3E}">
        <p14:creationId xmlns:p14="http://schemas.microsoft.com/office/powerpoint/2010/main" val="197398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2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70391-F954-9FF2-00AD-B00A1C9F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D2914DA7-EB67-CE1A-F1D4-A97A847AFF13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EB57F32F-2A03-84F1-FB00-CA448CFF2981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EE888B47-CC3C-3A6C-994A-F2EA712D27BB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339DEFB-852F-0C8D-351E-68FD6135BCEA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7CD402F-7987-50D9-EF01-980D66B5AC79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해결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6A1B563-8F20-3E87-68DD-9A6A7D7858A7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A3B17-3EA5-58A6-53CE-61CF6DFFF44B}"/>
              </a:ext>
            </a:extLst>
          </p:cNvPr>
          <p:cNvSpPr txBox="1"/>
          <p:nvPr/>
        </p:nvSpPr>
        <p:spPr>
          <a:xfrm>
            <a:off x="2819400" y="5114924"/>
            <a:ext cx="9506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HTML </a:t>
            </a:r>
            <a:r>
              <a:rPr lang="en-US" altLang="ko-KR" b="0" i="0" dirty="0" err="1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이란 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inline frame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의 약자로</a:t>
            </a:r>
            <a:r>
              <a:rPr lang="en-US" altLang="ko-KR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b="0" i="0" dirty="0">
                <a:solidFill>
                  <a:srgbClr val="24292F"/>
                </a:solidFill>
                <a:effectLst/>
                <a:latin typeface="210 디딤고딕" panose="020B0600000101010101" charset="-127"/>
                <a:ea typeface="210 디딤고딕" panose="020B0600000101010101" charset="-127"/>
              </a:rPr>
              <a:t>웹 페이지안에 또 다른 웹페이지를 삽입하는 것을 의미</a:t>
            </a:r>
            <a:endParaRPr lang="en-US" altLang="ko-KR" b="0" i="0" dirty="0">
              <a:solidFill>
                <a:srgbClr val="24292F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b="0" i="0" dirty="0">
              <a:solidFill>
                <a:srgbClr val="24292F"/>
              </a:solidFill>
              <a:effectLst/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Selenium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의 </a:t>
            </a:r>
            <a:r>
              <a:rPr lang="en-US" altLang="ko-KR" b="0" i="0" dirty="0" err="1"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처리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: </a:t>
            </a:r>
            <a:r>
              <a:rPr lang="en-US" altLang="ko-KR" b="0" i="0" dirty="0" err="1"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내의 요소를 조작하려면 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Selenium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에서 </a:t>
            </a:r>
            <a:r>
              <a:rPr lang="en-US" altLang="ko-KR" b="0" i="0" dirty="0" err="1"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으로 전환</a:t>
            </a:r>
            <a:endParaRPr lang="en-US" altLang="ko-KR" b="0" i="0" dirty="0">
              <a:effectLst/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Selenium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의 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WebDriver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를 </a:t>
            </a:r>
            <a:r>
              <a:rPr lang="en-US" altLang="ko-KR" b="0" i="0" dirty="0" err="1"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으로 전환하여 </a:t>
            </a:r>
            <a:r>
              <a:rPr lang="en-US" altLang="ko-KR" b="0" i="0" dirty="0" err="1">
                <a:effectLst/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b="0" i="0" dirty="0">
                <a:effectLst/>
                <a:latin typeface="210 디딤고딕" panose="020B0600000101010101" charset="-127"/>
                <a:ea typeface="210 디딤고딕" panose="020B0600000101010101" charset="-127"/>
              </a:rPr>
              <a:t>내의 요소 조작 가능</a:t>
            </a:r>
            <a:endParaRPr lang="en-US" altLang="ko-KR" b="0" i="0" dirty="0">
              <a:effectLst/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A6F4FA-ACF4-CB23-4C5E-03A5A19B8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3063017"/>
            <a:ext cx="12725400" cy="17363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70DFFB-0698-6320-0AC3-756B9946C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6460146"/>
            <a:ext cx="12747199" cy="38823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C226E1-9222-AD42-075B-43B8F30647E3}"/>
              </a:ext>
            </a:extLst>
          </p:cNvPr>
          <p:cNvSpPr txBox="1"/>
          <p:nvPr/>
        </p:nvSpPr>
        <p:spPr>
          <a:xfrm>
            <a:off x="2838450" y="7079585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그 후 </a:t>
            </a:r>
            <a:r>
              <a:rPr lang="en-US" altLang="ko-KR" dirty="0" err="1">
                <a:latin typeface="210 디딤고딕" panose="020B0600000101010101" charset="-127"/>
                <a:ea typeface="210 디딤고딕" panose="020B0600000101010101" charset="-127"/>
              </a:rPr>
              <a:t>iframe</a:t>
            </a:r>
            <a:r>
              <a:rPr lang="en-US" altLang="ko-KR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dirty="0">
                <a:latin typeface="210 디딤고딕" panose="020B0600000101010101" charset="-127"/>
                <a:ea typeface="210 디딤고딕" panose="020B0600000101010101" charset="-127"/>
              </a:rPr>
              <a:t>빠져나와서 기본모드로 돌아가기</a:t>
            </a:r>
          </a:p>
        </p:txBody>
      </p:sp>
    </p:spTree>
    <p:extLst>
      <p:ext uri="{BB962C8B-B14F-4D97-AF65-F5344CB8AC3E}">
        <p14:creationId xmlns:p14="http://schemas.microsoft.com/office/powerpoint/2010/main" val="389052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952F8372-C423-149A-E756-93790F164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129514"/>
            <a:ext cx="10606087" cy="802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56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28700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저장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6" name="첫번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86082" y="2633687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657600" y="4838700"/>
            <a:ext cx="5090436" cy="887178"/>
            <a:chOff x="0" y="0"/>
            <a:chExt cx="1340691" cy="2336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617988" y="4839956"/>
            <a:ext cx="5090436" cy="887178"/>
            <a:chOff x="0" y="0"/>
            <a:chExt cx="1340691" cy="2336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657600" y="6033190"/>
            <a:ext cx="5090436" cy="887178"/>
            <a:chOff x="0" y="0"/>
            <a:chExt cx="1340691" cy="2336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617988" y="6034447"/>
            <a:ext cx="5090436" cy="887178"/>
            <a:chOff x="0" y="0"/>
            <a:chExt cx="1340691" cy="2336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657600" y="7225169"/>
            <a:ext cx="5090436" cy="887178"/>
            <a:chOff x="0" y="0"/>
            <a:chExt cx="1340691" cy="2336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617988" y="7226425"/>
            <a:ext cx="5090436" cy="887178"/>
            <a:chOff x="0" y="0"/>
            <a:chExt cx="1340691" cy="2336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0691" cy="233660"/>
            </a:xfrm>
            <a:custGeom>
              <a:avLst/>
              <a:gdLst/>
              <a:ahLst/>
              <a:cxnLst/>
              <a:rect l="l" t="t" r="r" b="b"/>
              <a:pathLst>
                <a:path w="1340691" h="233660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852583" y="4974250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 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0812972" y="4975506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설명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852583" y="6168741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구현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812972" y="6169997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및 해결방법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52583" y="7360719"/>
            <a:ext cx="3245306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Flow chart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812972" y="7361975"/>
            <a:ext cx="349868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 소개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976306" y="4974250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36694" y="4975506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4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976306" y="6168741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36694" y="6169997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5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976306" y="7360719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936694" y="7361975"/>
            <a:ext cx="53405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6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28700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저장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7" name="두번째-tak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3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9C3B21-2D47-74EE-D674-0CF6E2B6D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0D4F7FF-2D45-3589-00B5-4AAB903A3A86}"/>
              </a:ext>
            </a:extLst>
          </p:cNvPr>
          <p:cNvGrpSpPr/>
          <p:nvPr/>
        </p:nvGrpSpPr>
        <p:grpSpPr>
          <a:xfrm>
            <a:off x="928307" y="1104900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89187C9-1E9E-E9A4-53C3-60B70B39BBDA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9698732-8C7A-F8D5-CA23-FF51669D9968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27ED7F9-D466-480B-D5FF-A8CB5CB2302B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5BACBA22-F820-70F6-B2F5-9AB278531FBB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코드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C57DCCCB-5F8A-032F-F1E8-87B6DB8523CE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7F793E-4062-811D-1E9C-252C40F45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485399"/>
              </p:ext>
            </p:extLst>
          </p:nvPr>
        </p:nvGraphicFramePr>
        <p:xfrm>
          <a:off x="1606216" y="3081577"/>
          <a:ext cx="6089984" cy="230002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6466">
                  <a:extLst>
                    <a:ext uri="{9D8B030D-6E8A-4147-A177-3AD203B41FA5}">
                      <a16:colId xmlns:a16="http://schemas.microsoft.com/office/drawing/2014/main" val="3664605122"/>
                    </a:ext>
                  </a:extLst>
                </a:gridCol>
                <a:gridCol w="4213518">
                  <a:extLst>
                    <a:ext uri="{9D8B030D-6E8A-4147-A177-3AD203B41FA5}">
                      <a16:colId xmlns:a16="http://schemas.microsoft.com/office/drawing/2014/main" val="1577335476"/>
                    </a:ext>
                  </a:extLst>
                </a:gridCol>
              </a:tblGrid>
              <a:tr h="7213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사용 라이브러리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169204"/>
                  </a:ext>
                </a:extLst>
              </a:tr>
              <a:tr h="731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날짜 계산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Date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객체  활용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275590"/>
                  </a:ext>
                </a:extLst>
              </a:tr>
              <a:tr h="8473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DOM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조작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document.querySelector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() 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등 </a:t>
                      </a:r>
                      <a:endParaRPr lang="en-US" altLang="ko-KR" sz="1800" kern="1200" dirty="0">
                        <a:solidFill>
                          <a:schemeClr val="dk1"/>
                        </a:solidFill>
                        <a:effectLst/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기본</a:t>
                      </a:r>
                      <a:r>
                        <a:rPr lang="en-US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 API </a:t>
                      </a:r>
                      <a:r>
                        <a:rPr lang="ko-KR" altLang="ko-KR" sz="1800" kern="1200" dirty="0">
                          <a:solidFill>
                            <a:schemeClr val="dk1"/>
                          </a:solidFill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사용</a:t>
                      </a:r>
                      <a:endParaRPr lang="ko-KR" altLang="en-US" dirty="0">
                        <a:latin typeface="210 디딤고딕" panose="020B0600000101010101" charset="-127"/>
                        <a:ea typeface="210 디딤고딕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31317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3220B7E-DD5F-515F-EC9A-D5AF0A67B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365684"/>
              </p:ext>
            </p:extLst>
          </p:nvPr>
        </p:nvGraphicFramePr>
        <p:xfrm>
          <a:off x="8610600" y="3096979"/>
          <a:ext cx="8382001" cy="6022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3530">
                  <a:extLst>
                    <a:ext uri="{9D8B030D-6E8A-4147-A177-3AD203B41FA5}">
                      <a16:colId xmlns:a16="http://schemas.microsoft.com/office/drawing/2014/main" val="3664605122"/>
                    </a:ext>
                  </a:extLst>
                </a:gridCol>
                <a:gridCol w="6738471">
                  <a:extLst>
                    <a:ext uri="{9D8B030D-6E8A-4147-A177-3AD203B41FA5}">
                      <a16:colId xmlns:a16="http://schemas.microsoft.com/office/drawing/2014/main" val="1577335476"/>
                    </a:ext>
                  </a:extLst>
                </a:gridCol>
              </a:tblGrid>
              <a:tr h="6396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변수명</a:t>
                      </a:r>
                      <a:r>
                        <a:rPr lang="en-US" altLang="ko-KR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, </a:t>
                      </a:r>
                      <a:r>
                        <a:rPr lang="ko-KR" altLang="en-US" dirty="0">
                          <a:latin typeface="210 디딤고딕" panose="020B0600000101010101" charset="-127"/>
                          <a:ea typeface="210 디딤고딕" panose="020B0600000101010101" charset="-127"/>
                        </a:rPr>
                        <a:t>클래스명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3169204"/>
                  </a:ext>
                </a:extLst>
              </a:tr>
              <a:tr h="64857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공연 데이터 관리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smtClean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events, </a:t>
                      </a:r>
                      <a:r>
                        <a:rPr lang="en-US" sz="1800" kern="100" dirty="0" err="1" smtClean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color</a:t>
                      </a:r>
                      <a:r>
                        <a:rPr lang="en-US" sz="1400" kern="100" dirty="0" err="1" smtClean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Map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2275590"/>
                  </a:ext>
                </a:extLst>
              </a:tr>
              <a:tr h="1190306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달력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currentDate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calendarBody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, 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.calendar, .date-number,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.event-badge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0313176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공연 목록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eventListContainer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.sidebar, 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.event-item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3787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필터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selectedType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selectedDate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.filter-container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556577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버튼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saveCheckedState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(),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loadCheckedState</a:t>
                      </a: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(), 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button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8692779"/>
                  </a:ext>
                </a:extLst>
              </a:tr>
              <a:tr h="648574">
                <a:tc>
                  <a:txBody>
                    <a:bodyPr/>
                    <a:lstStyle/>
                    <a:p>
                      <a:pPr algn="ctr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ko-KR" sz="16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모달</a:t>
                      </a:r>
                      <a:r>
                        <a:rPr lang="ko-KR" sz="16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 팝업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ts val="1300"/>
                        </a:lnSpc>
                        <a:spcAft>
                          <a:spcPts val="400"/>
                        </a:spcAft>
                      </a:pPr>
                      <a:r>
                        <a:rPr lang="en-US" sz="1800" kern="100" dirty="0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.modal, .modal-content, .close-</a:t>
                      </a:r>
                      <a:r>
                        <a:rPr lang="en-US" sz="1800" kern="100" dirty="0" err="1">
                          <a:effectLst/>
                          <a:latin typeface="210 디딤고딕" panose="020B0600000101010101" charset="-127"/>
                          <a:ea typeface="210 디딤고딕" panose="020B0600000101010101" charset="-127"/>
                          <a:cs typeface="Times New Roman" panose="02020603050405020304" pitchFamily="18" charset="0"/>
                        </a:rPr>
                        <a:t>btn</a:t>
                      </a:r>
                      <a:endParaRPr lang="ko-KR" sz="1800" kern="100" dirty="0">
                        <a:effectLst/>
                        <a:latin typeface="210 디딤고딕" panose="020B0600000101010101" charset="-127"/>
                        <a:ea typeface="210 디딤고딕" panose="020B0600000101010101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4674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7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3886200" y="1640007"/>
            <a:ext cx="10163518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데이터 로드 </a:t>
            </a: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및 초기화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FCF48B-910F-9973-B3C5-F86DB34D0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319" y="2774956"/>
            <a:ext cx="6470984" cy="6128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7DA19E-2C11-1216-4F37-21650596371F}"/>
              </a:ext>
            </a:extLst>
          </p:cNvPr>
          <p:cNvSpPr txBox="1"/>
          <p:nvPr/>
        </p:nvSpPr>
        <p:spPr>
          <a:xfrm>
            <a:off x="9677400" y="4915901"/>
            <a:ext cx="6553200" cy="3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ts val="1300"/>
              </a:lnSpc>
              <a:spcAft>
                <a:spcPts val="400"/>
              </a:spcAft>
              <a:buSzPts val="1000"/>
              <a:tabLst>
                <a:tab pos="457200" algn="l"/>
              </a:tabLst>
            </a:pPr>
            <a:endParaRPr lang="ko-KR" altLang="ko-KR" sz="2800" kern="100" dirty="0">
              <a:effectLst/>
              <a:latin typeface="210 디딤고딕" panose="020B0600000101010101" charset="-127"/>
              <a:ea typeface="210 디딤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3CF4F-8166-34E5-391B-E50FDBD6A219}"/>
              </a:ext>
            </a:extLst>
          </p:cNvPr>
          <p:cNvSpPr txBox="1"/>
          <p:nvPr/>
        </p:nvSpPr>
        <p:spPr>
          <a:xfrm>
            <a:off x="9290384" y="3848100"/>
            <a:ext cx="739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-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script.js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가 실행되면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JSON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데이터를 비동기로 로드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세부 로직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fetch()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를 사용해 </a:t>
            </a:r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concert.json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파일 불러오기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데이터 로드 성공 시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events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배열을 초기화하고 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events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배열에 추가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70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E5267A-AB3D-5793-06C8-49603F478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2D60B27-2B45-0F34-CBDD-8DB8E74E6898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8E83C20-65AA-DFB3-4CEB-72771B98D4C2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9A6F8AC-49E5-88AB-78B1-BD5D4810BF72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4933085-C755-F457-A96A-F886CEF8297E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DF369942-AF14-03A0-DEE4-C443010AA12E}"/>
              </a:ext>
            </a:extLst>
          </p:cNvPr>
          <p:cNvSpPr txBox="1"/>
          <p:nvPr/>
        </p:nvSpPr>
        <p:spPr>
          <a:xfrm>
            <a:off x="3657600" y="1523781"/>
            <a:ext cx="10011118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달력 생성 및 렌더링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84580F04-8997-3101-CFE6-ABCF806DDAF1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7FC76C-2ADF-F45F-CBEE-F6BA046936B6}"/>
              </a:ext>
            </a:extLst>
          </p:cNvPr>
          <p:cNvSpPr txBox="1"/>
          <p:nvPr/>
        </p:nvSpPr>
        <p:spPr>
          <a:xfrm>
            <a:off x="9677400" y="4915901"/>
            <a:ext cx="6553200" cy="3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ts val="1300"/>
              </a:lnSpc>
              <a:spcAft>
                <a:spcPts val="400"/>
              </a:spcAft>
              <a:buSzPts val="1000"/>
              <a:tabLst>
                <a:tab pos="457200" algn="l"/>
              </a:tabLst>
            </a:pPr>
            <a:endParaRPr lang="ko-KR" altLang="ko-KR" sz="2800" kern="100" dirty="0">
              <a:effectLst/>
              <a:latin typeface="210 디딤고딕" panose="020B0600000101010101" charset="-127"/>
              <a:ea typeface="210 디딤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614C8-AB02-3A45-4B69-7C43EFC29494}"/>
              </a:ext>
            </a:extLst>
          </p:cNvPr>
          <p:cNvSpPr txBox="1"/>
          <p:nvPr/>
        </p:nvSpPr>
        <p:spPr>
          <a:xfrm>
            <a:off x="9048809" y="3077824"/>
            <a:ext cx="73914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－현재 날짜를 기준으로 달력을 동적으로 생성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－각 날짜 셀에는 해당 날짜의 공연 정보를 배지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(badge)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형태로 생성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세부 로직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1. Date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객체를 사용해 해당 월의 첫째 날과 마지막 날을 계산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2.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이중반복문을 통해 달력의 셀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(6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주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× 7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일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)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을 생성하고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각 날짜에 해당하는 공연 데이터를 렌더링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3.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이전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/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다음 달 버튼 클릭 시 </a:t>
            </a:r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currentDate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값을 변경하고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다시 </a:t>
            </a:r>
            <a:r>
              <a:rPr lang="en-US" altLang="ko-KR" sz="2800" dirty="0" err="1">
                <a:latin typeface="210 디딤고딕" panose="020B0600000101010101" charset="-127"/>
                <a:ea typeface="210 디딤고딕" panose="020B0600000101010101" charset="-127"/>
              </a:rPr>
              <a:t>generateCalendar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()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를 호출하여 업데이트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8CF3B3-FBF2-6B24-A180-110083E09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791" y="2574040"/>
            <a:ext cx="6143670" cy="65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687EE-B099-B5D9-E75F-80E1BFFD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83ED41-0C36-D9A7-D002-085C5A008D19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C9A1AF4-F680-1EA9-1E75-AD095D38C723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07B707-2E5C-90AD-0735-C0047C1A73A3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1D22DAC6-EF58-93CF-9DCD-85FB089EFD64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F8C518FE-DC70-092C-3D07-E1634D0D3520}"/>
              </a:ext>
            </a:extLst>
          </p:cNvPr>
          <p:cNvSpPr txBox="1"/>
          <p:nvPr/>
        </p:nvSpPr>
        <p:spPr>
          <a:xfrm>
            <a:off x="5448300" y="1753642"/>
            <a:ext cx="7391400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공연 목록 필터링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64AA7D37-4DC9-EA7E-07A4-FCA0DA81AC06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EDC51-A3DD-0316-4DA6-451861CB7C7B}"/>
              </a:ext>
            </a:extLst>
          </p:cNvPr>
          <p:cNvSpPr txBox="1"/>
          <p:nvPr/>
        </p:nvSpPr>
        <p:spPr>
          <a:xfrm>
            <a:off x="9677400" y="4915901"/>
            <a:ext cx="6553200" cy="3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ts val="1300"/>
              </a:lnSpc>
              <a:spcAft>
                <a:spcPts val="400"/>
              </a:spcAft>
              <a:buSzPts val="1000"/>
              <a:tabLst>
                <a:tab pos="457200" algn="l"/>
              </a:tabLst>
            </a:pPr>
            <a:endParaRPr lang="ko-KR" altLang="ko-KR" sz="2800" kern="100" dirty="0">
              <a:effectLst/>
              <a:latin typeface="210 디딤고딕" panose="020B0600000101010101" charset="-127"/>
              <a:ea typeface="210 디딤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71443-A5E6-CB1C-C4C5-CA4B0743C52B}"/>
              </a:ext>
            </a:extLst>
          </p:cNvPr>
          <p:cNvSpPr txBox="1"/>
          <p:nvPr/>
        </p:nvSpPr>
        <p:spPr>
          <a:xfrm>
            <a:off x="9048809" y="3466145"/>
            <a:ext cx="7391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－사용자가 선택한 조건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(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공연종류 또는 날짜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)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에 따라 공연 목록을 필터링하여 화면에 표시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세부 로직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1.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filter()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메서드를 사용해 조건에 맞는 데이터만 추출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2.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</a:t>
            </a:r>
            <a:r>
              <a:rPr lang="ko-KR" altLang="en-US" sz="2800" dirty="0" err="1">
                <a:latin typeface="210 디딤고딕" panose="020B0600000101010101" charset="-127"/>
                <a:ea typeface="210 디딤고딕" panose="020B0600000101010101" charset="-127"/>
              </a:rPr>
              <a:t>필터링된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 데이터를 최대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MAX_EVENTS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개수까지 제한하여 렌더링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6730D5-103C-AD74-5B82-05EE0FF9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48" y="3114303"/>
            <a:ext cx="6124620" cy="439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26F6E8-A357-A8A5-85F9-B96C12D6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0715629-7A7F-6B26-CE15-AC3020D86F59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7F2A701-CC29-8B22-E6B6-436641CD2219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5DA7C85-508F-6571-5889-7DC3D1BE220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36EF511-9BA4-4D93-BC58-1B9B05816345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7253DA37-EEAA-F362-CA1E-18F5EEA425D3}"/>
              </a:ext>
            </a:extLst>
          </p:cNvPr>
          <p:cNvSpPr txBox="1"/>
          <p:nvPr/>
        </p:nvSpPr>
        <p:spPr>
          <a:xfrm>
            <a:off x="3505200" y="1709429"/>
            <a:ext cx="10544518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상태 저장 및 불러오기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>
            <a:extLst>
              <a:ext uri="{FF2B5EF4-FFF2-40B4-BE49-F238E27FC236}">
                <a16:creationId xmlns:a16="http://schemas.microsoft.com/office/drawing/2014/main" id="{45D4B12D-2631-E5AD-34AC-6F6FFB7A54D0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F00910-BA8D-4FBD-A8E1-D47CE8A6E5C2}"/>
              </a:ext>
            </a:extLst>
          </p:cNvPr>
          <p:cNvSpPr txBox="1"/>
          <p:nvPr/>
        </p:nvSpPr>
        <p:spPr>
          <a:xfrm>
            <a:off x="9677400" y="4915901"/>
            <a:ext cx="6553200" cy="319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>
              <a:lnSpc>
                <a:spcPts val="1300"/>
              </a:lnSpc>
              <a:spcAft>
                <a:spcPts val="400"/>
              </a:spcAft>
              <a:buSzPts val="1000"/>
              <a:tabLst>
                <a:tab pos="457200" algn="l"/>
              </a:tabLst>
            </a:pPr>
            <a:endParaRPr lang="ko-KR" altLang="ko-KR" sz="2800" kern="100" dirty="0">
              <a:effectLst/>
              <a:latin typeface="210 디딤고딕" panose="020B0600000101010101" charset="-127"/>
              <a:ea typeface="210 디딤고딕" panose="020B0600000101010101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EFA73B-58C7-1DFF-497D-240422C82060}"/>
              </a:ext>
            </a:extLst>
          </p:cNvPr>
          <p:cNvSpPr txBox="1"/>
          <p:nvPr/>
        </p:nvSpPr>
        <p:spPr>
          <a:xfrm>
            <a:off x="8229600" y="3394008"/>
            <a:ext cx="7391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－사용자가 체크박스를 클릭하면 해당 상태를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JSON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파일에 저장하고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불러오기를 누르면 저장된 체크 상태를 불러와 적용</a:t>
            </a:r>
          </a:p>
          <a:p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세부 로직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:</a:t>
            </a: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1.	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체크박스 클릭 시 이벤트 객체의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checked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속성을 업데이트하고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,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이를 </a:t>
            </a:r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JSON 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파일에 저장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  <a:p>
            <a:r>
              <a:rPr lang="en-US" altLang="ko-KR" sz="2800" dirty="0">
                <a:latin typeface="210 디딤고딕" panose="020B0600000101010101" charset="-127"/>
                <a:ea typeface="210 디딤고딕" panose="020B0600000101010101" charset="-127"/>
              </a:rPr>
              <a:t>2.	</a:t>
            </a:r>
            <a:r>
              <a:rPr lang="ko-KR" altLang="en-US" sz="2800" dirty="0">
                <a:latin typeface="210 디딤고딕" panose="020B0600000101010101" charset="-127"/>
                <a:ea typeface="210 디딤고딕" panose="020B0600000101010101" charset="-127"/>
              </a:rPr>
              <a:t>불러오기를 누르면 저장된 체크 상태를 불러와 적용</a:t>
            </a:r>
            <a:endParaRPr lang="en-US" altLang="ko-KR" sz="2800" dirty="0">
              <a:latin typeface="210 디딤고딕" panose="020B0600000101010101" charset="-127"/>
              <a:ea typeface="210 디딤고딕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6CA373-32B8-C91C-3AB9-DD82C2082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964" y="2651808"/>
            <a:ext cx="4940456" cy="666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5686082" y="1753642"/>
            <a:ext cx="6963118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문제 및 해결방법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8" name="TextBox 25"/>
          <p:cNvSpPr txBox="1"/>
          <p:nvPr/>
        </p:nvSpPr>
        <p:spPr>
          <a:xfrm>
            <a:off x="2361964" y="3412536"/>
            <a:ext cx="14997729" cy="4962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ts val="4283"/>
              </a:lnSpc>
              <a:spcBef>
                <a:spcPct val="0"/>
              </a:spcBef>
              <a:buAutoNum type="arabicPeriod"/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저장 및 불러오기 기능 개선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이름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key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와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checked key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의 값을 별도의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JSON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파일에 저장하는 방식으로 비효율적 운영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해결 방식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JSON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파일 생성 시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checked key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미리 추가하고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업데이트 시 중복 예외처리를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        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적용하여 개선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2.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 컴퓨터에서 동작 보장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문제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배포 후에 다른 컴퓨터에서 동일하게 동작 실패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해결 방식 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기존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절대경로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대신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상대경로를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사용하도록 수정하고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프로젝트를 압축하여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  <a:p>
            <a:pPr lvl="0" algn="l">
              <a:lnSpc>
                <a:spcPts val="4283"/>
              </a:lnSpc>
              <a:spcBef>
                <a:spcPct val="0"/>
              </a:spcBef>
            </a:pPr>
            <a:r>
              <a:rPr 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              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전달하는 방식을 구상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292843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027824" y="4121569"/>
            <a:ext cx="10075516" cy="868643"/>
            <a:chOff x="0" y="0"/>
            <a:chExt cx="2361775" cy="2036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27824" y="5377888"/>
            <a:ext cx="10075516" cy="868643"/>
            <a:chOff x="0" y="0"/>
            <a:chExt cx="2361775" cy="20361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027824" y="6637057"/>
            <a:ext cx="10075516" cy="868643"/>
            <a:chOff x="0" y="0"/>
            <a:chExt cx="2361775" cy="2036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61775" cy="203616"/>
            </a:xfrm>
            <a:custGeom>
              <a:avLst/>
              <a:gdLst/>
              <a:ahLst/>
              <a:cxnLst/>
              <a:rect l="l" t="t" r="r" b="b"/>
              <a:pathLst>
                <a:path w="2361775" h="203616">
                  <a:moveTo>
                    <a:pt x="0" y="0"/>
                  </a:moveTo>
                  <a:lnTo>
                    <a:pt x="2361775" y="0"/>
                  </a:lnTo>
                  <a:lnTo>
                    <a:pt x="2361775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361775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6329547" y="437794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6329547" y="5634265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6329547" y="68934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2184660" y="4121569"/>
            <a:ext cx="3595513" cy="3384131"/>
            <a:chOff x="0" y="0"/>
            <a:chExt cx="557039" cy="52429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7039" cy="524291"/>
            </a:xfrm>
            <a:custGeom>
              <a:avLst/>
              <a:gdLst/>
              <a:ahLst/>
              <a:cxnLst/>
              <a:rect l="l" t="t" r="r" b="b"/>
              <a:pathLst>
                <a:path w="557039" h="524291">
                  <a:moveTo>
                    <a:pt x="0" y="0"/>
                  </a:moveTo>
                  <a:lnTo>
                    <a:pt x="557039" y="0"/>
                  </a:lnTo>
                  <a:lnTo>
                    <a:pt x="557039" y="524291"/>
                  </a:lnTo>
                  <a:lnTo>
                    <a:pt x="0" y="524291"/>
                  </a:lnTo>
                  <a:close/>
                </a:path>
              </a:pathLst>
            </a:custGeom>
            <a:blipFill>
              <a:blip r:embed="rId4"/>
              <a:stretch>
                <a:fillRect l="-20634" r="-20634"/>
              </a:stretch>
            </a:blipFill>
          </p:spPr>
        </p:sp>
      </p:grpSp>
      <p:sp>
        <p:nvSpPr>
          <p:cNvPr id="23" name="TextBox 23"/>
          <p:cNvSpPr txBox="1"/>
          <p:nvPr/>
        </p:nvSpPr>
        <p:spPr>
          <a:xfrm>
            <a:off x="4614515" y="1753642"/>
            <a:ext cx="9058971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추후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발전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방향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  <a:defRPr/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601135" y="4247851"/>
            <a:ext cx="9383963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공연 예매 하루 전 알림 메시지 서비스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01135" y="5504171"/>
            <a:ext cx="9383963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관심 가수 및 배우 등록 기능</a:t>
            </a:r>
            <a:endParaRPr lang="en-US" altLang="ko-KR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6601135" y="6763340"/>
            <a:ext cx="9383963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다른 티켓 사이트 웹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크롤링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후 중복 제거된 공연 목록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104549" y="3457979"/>
            <a:ext cx="3347304" cy="4962768"/>
            <a:chOff x="0" y="0"/>
            <a:chExt cx="784633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686082" y="3457979"/>
            <a:ext cx="3347304" cy="4962768"/>
            <a:chOff x="0" y="0"/>
            <a:chExt cx="784633" cy="11633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71510" y="3457979"/>
            <a:ext cx="3347304" cy="4962768"/>
            <a:chOff x="0" y="0"/>
            <a:chExt cx="784633" cy="11633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56939" y="3457979"/>
            <a:ext cx="3347304" cy="4962768"/>
            <a:chOff x="0" y="0"/>
            <a:chExt cx="784633" cy="11633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4633" cy="1163310"/>
            </a:xfrm>
            <a:custGeom>
              <a:avLst/>
              <a:gdLst/>
              <a:ahLst/>
              <a:cxnLst/>
              <a:rect l="l" t="t" r="r" b="b"/>
              <a:pathLst>
                <a:path w="784633" h="1163310">
                  <a:moveTo>
                    <a:pt x="0" y="0"/>
                  </a:moveTo>
                  <a:lnTo>
                    <a:pt x="784633" y="0"/>
                  </a:lnTo>
                  <a:lnTo>
                    <a:pt x="784633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84633" cy="12109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3607853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7189385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10774814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>
            <a:off x="14360242" y="6238533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팀원 </a:t>
            </a: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소개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  <a:defRPr/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399274" y="6122328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강신익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980807" y="6122328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김지환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9566235" y="6122328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김태민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151664" y="6122328"/>
            <a:ext cx="110305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김현진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399274" y="6919380"/>
            <a:ext cx="271108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프론트엔드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서브 개발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 및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자료준비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5980807" y="6919380"/>
            <a:ext cx="271108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프론트엔드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메인 개발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프로젝트 총괄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566235" y="6919380"/>
            <a:ext cx="2711084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메인 개발</a:t>
            </a:r>
            <a:endParaRPr lang="en-US" altLang="ko-KR" sz="2100" dirty="0" smtClean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GitHub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액션 구현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151664" y="6919380"/>
            <a:ext cx="2711084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백엔드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서브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개발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자료 제작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분위기 메이커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-26327100"/>
            <a:ext cx="6974100" cy="92988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15530" r="48107" b="20833"/>
          <a:stretch/>
        </p:blipFill>
        <p:spPr>
          <a:xfrm rot="5400000">
            <a:off x="2782915" y="3127328"/>
            <a:ext cx="1990572" cy="298585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1" t="5434" r="43260" b="20787"/>
          <a:stretch/>
        </p:blipFill>
        <p:spPr>
          <a:xfrm rot="5400000">
            <a:off x="6368928" y="3138474"/>
            <a:ext cx="1981610" cy="297252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2" t="6062" r="40741" b="17171"/>
          <a:stretch/>
        </p:blipFill>
        <p:spPr>
          <a:xfrm rot="5400000">
            <a:off x="9945372" y="3124822"/>
            <a:ext cx="1983608" cy="300183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28588" r="32727" b="10805"/>
          <a:stretch/>
        </p:blipFill>
        <p:spPr>
          <a:xfrm rot="5400000">
            <a:off x="13543649" y="3127667"/>
            <a:ext cx="1973605" cy="29861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6324600" y="1709429"/>
            <a:ext cx="5828716" cy="1205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프로젝트 소감</a:t>
            </a:r>
            <a:endParaRPr kumimoji="0" lang="en-US" sz="73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1" name="AutoShape 10"/>
          <p:cNvSpPr/>
          <p:nvPr/>
        </p:nvSpPr>
        <p:spPr>
          <a:xfrm flipV="1">
            <a:off x="1752600" y="3924299"/>
            <a:ext cx="1143000" cy="1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25"/>
          <p:cNvSpPr txBox="1"/>
          <p:nvPr/>
        </p:nvSpPr>
        <p:spPr>
          <a:xfrm>
            <a:off x="3852949" y="4574034"/>
            <a:ext cx="11734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이번 프로젝트를 진행하며 오류 메시지도 안 주는 속상한 </a:t>
            </a:r>
            <a:r>
              <a:rPr lang="ko-KR" altLang="en-US" sz="2799" dirty="0" smtClean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상황이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많았습니다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덕분에 디버깅능력을 많이 성장시킬 수 있는 경험이었습니다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1809456" y="3344141"/>
            <a:ext cx="1162344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강신익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4" name="AutoShape 10"/>
          <p:cNvSpPr/>
          <p:nvPr/>
        </p:nvSpPr>
        <p:spPr>
          <a:xfrm flipV="1">
            <a:off x="1752600" y="5143499"/>
            <a:ext cx="1143000" cy="1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25"/>
          <p:cNvSpPr txBox="1"/>
          <p:nvPr/>
        </p:nvSpPr>
        <p:spPr>
          <a:xfrm>
            <a:off x="1809456" y="4563341"/>
            <a:ext cx="116234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김지환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6" name="AutoShape 10"/>
          <p:cNvSpPr/>
          <p:nvPr/>
        </p:nvSpPr>
        <p:spPr>
          <a:xfrm flipV="1">
            <a:off x="1752600" y="6515099"/>
            <a:ext cx="1143000" cy="1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25"/>
          <p:cNvSpPr txBox="1"/>
          <p:nvPr/>
        </p:nvSpPr>
        <p:spPr>
          <a:xfrm>
            <a:off x="1809456" y="5934941"/>
            <a:ext cx="116234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김태민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0"/>
          <p:cNvSpPr/>
          <p:nvPr/>
        </p:nvSpPr>
        <p:spPr>
          <a:xfrm flipV="1">
            <a:off x="1752600" y="8044924"/>
            <a:ext cx="1143000" cy="1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25"/>
          <p:cNvSpPr txBox="1"/>
          <p:nvPr/>
        </p:nvSpPr>
        <p:spPr>
          <a:xfrm>
            <a:off x="1809456" y="7464766"/>
            <a:ext cx="1162344" cy="516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김현진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0" name="TextBox 25"/>
          <p:cNvSpPr txBox="1"/>
          <p:nvPr/>
        </p:nvSpPr>
        <p:spPr>
          <a:xfrm>
            <a:off x="3852949" y="7429500"/>
            <a:ext cx="11734800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처음 접하는 언어에 대한 두려움이 있었지만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프로젝트를 통한 실전에 적용하는 과정을 통해 단기간에 습득할 수 있었습니다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21" name="TextBox 25"/>
          <p:cNvSpPr txBox="1"/>
          <p:nvPr/>
        </p:nvSpPr>
        <p:spPr>
          <a:xfrm>
            <a:off x="3824841" y="5944227"/>
            <a:ext cx="11734800" cy="1067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코딩도 중요하지만 내부 구조와 작동 원리를 이해하는 것도 매우 중요하다는 것을 깨달았습니다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 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A386581E-F00C-863E-5E59-A246450C2FD0}"/>
              </a:ext>
            </a:extLst>
          </p:cNvPr>
          <p:cNvSpPr txBox="1">
            <a:spLocks/>
          </p:cNvSpPr>
          <p:nvPr/>
        </p:nvSpPr>
        <p:spPr>
          <a:xfrm>
            <a:off x="3852949" y="3234029"/>
            <a:ext cx="117348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 각자가 별도의 기능을 구현해 병합하다 보니 서로의 진척도를 잘 모르는 경우가 있었는데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협업툴을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더욱 적극적으로 </a:t>
            </a:r>
            <a:r>
              <a:rPr lang="ko-KR" altLang="en-US" sz="2799" dirty="0" smtClean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사용해보아야 </a:t>
            </a:r>
            <a:r>
              <a:rPr lang="ko-KR" altLang="en-US" sz="2799" dirty="0" err="1" smtClean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겠다고</a:t>
            </a:r>
            <a:r>
              <a:rPr lang="ko-KR" altLang="en-US" sz="2799" dirty="0" smtClean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느꼈습니다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</p:spTree>
    <p:extLst>
      <p:ext uri="{BB962C8B-B14F-4D97-AF65-F5344CB8AC3E}">
        <p14:creationId xmlns:p14="http://schemas.microsoft.com/office/powerpoint/2010/main" val="286283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606216" y="3217273"/>
            <a:ext cx="4744706" cy="4962768"/>
            <a:chOff x="0" y="0"/>
            <a:chExt cx="735079" cy="76886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35079" cy="768863"/>
            </a:xfrm>
            <a:custGeom>
              <a:avLst/>
              <a:gdLst/>
              <a:ahLst/>
              <a:cxnLst/>
              <a:rect l="l" t="t" r="r" b="b"/>
              <a:pathLst>
                <a:path w="735079" h="768863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2"/>
              <a:stretch>
                <a:fillRect t="-19358" b="-23871"/>
              </a:stretch>
            </a:blipFill>
          </p:spPr>
        </p:sp>
      </p:grpSp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2" t="13478" r="24469"/>
          <a:stretch/>
        </p:blipFill>
        <p:spPr>
          <a:xfrm>
            <a:off x="1688575" y="3608929"/>
            <a:ext cx="4800600" cy="5015593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249442" y="3635342"/>
            <a:ext cx="8712529" cy="4962768"/>
            <a:chOff x="0" y="0"/>
            <a:chExt cx="2042281" cy="11633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42281" cy="1163310"/>
            </a:xfrm>
            <a:custGeom>
              <a:avLst/>
              <a:gdLst/>
              <a:ahLst/>
              <a:cxnLst/>
              <a:rect l="l" t="t" r="r" b="b"/>
              <a:pathLst>
                <a:path w="2042281" h="1163310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86082" y="1753642"/>
            <a:ext cx="6915837" cy="1193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863156" y="5350779"/>
            <a:ext cx="7485100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뮤지컬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콘서트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연극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전시 등 예매 일정이 공개되자마자 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티켓팅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기회를 바로 잡을 수 있는 사이트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</a:pP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나만의 캘린더에 예매 일정을 기록해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티켓팅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기회를 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절대 놓치지 않습니다   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7863156" y="4123090"/>
            <a:ext cx="7485100" cy="868643"/>
            <a:chOff x="0" y="0"/>
            <a:chExt cx="1754563" cy="20361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54563" cy="203616"/>
            </a:xfrm>
            <a:custGeom>
              <a:avLst/>
              <a:gdLst/>
              <a:ahLst/>
              <a:cxnLst/>
              <a:rect l="l" t="t" r="r" b="b"/>
              <a:pathLst>
                <a:path w="1754563" h="203616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436468" y="4249373"/>
            <a:ext cx="6911789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미리 알았더라면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..!</a:t>
            </a:r>
            <a:endParaRPr lang="en-US" sz="2799" u="none" strike="noStrike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  <a:defRPr/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w="19050" cap="flat">
            <a:solidFill>
              <a:srgbClr val="34332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360313" y="4253482"/>
            <a:ext cx="9567375" cy="165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  <a:endParaRPr lang="en-US" sz="10099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018815" y="4736334"/>
            <a:ext cx="4585023" cy="3322162"/>
            <a:chOff x="0" y="0"/>
            <a:chExt cx="1074763" cy="77873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51488" y="4736334"/>
            <a:ext cx="4585023" cy="3322162"/>
            <a:chOff x="0" y="0"/>
            <a:chExt cx="1074763" cy="778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684162" y="4736334"/>
            <a:ext cx="4585023" cy="3322162"/>
            <a:chOff x="0" y="0"/>
            <a:chExt cx="1074763" cy="77873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74763" cy="778739"/>
            </a:xfrm>
            <a:custGeom>
              <a:avLst/>
              <a:gdLst/>
              <a:ahLst/>
              <a:cxnLst/>
              <a:rect l="l" t="t" r="r" b="b"/>
              <a:pathLst>
                <a:path w="1074763" h="778739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just">
                <a:lnSpc>
                  <a:spcPts val="321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</a:t>
            </a:r>
            <a:r>
              <a:rPr 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</a:t>
            </a:r>
            <a:r>
              <a:rPr lang="ko-KR" altLang="en-US" sz="7300" dirty="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설명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51370" y="6422374"/>
            <a:ext cx="391991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인터파크 자동화 웹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크롤링으로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티켓 오픈 공지된 최신 </a:t>
            </a:r>
            <a:r>
              <a:rPr lang="ko-KR" altLang="en-US" sz="2100" dirty="0" smtClean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공연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일정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리스트업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84044" y="6422374"/>
            <a:ext cx="3919913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관심 있는 행사만 체크하여</a:t>
            </a: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, 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나만의 캘린더에 손쉽게 기록하는 기능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016717" y="6422374"/>
            <a:ext cx="391991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저장 및 불러오기 기능으로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티켓팅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일정을 다음날에도 놓치지 않고 확인할 수 있음</a:t>
            </a:r>
            <a:endParaRPr lang="en-US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351370" y="5167366"/>
            <a:ext cx="3919913" cy="868643"/>
            <a:chOff x="0" y="0"/>
            <a:chExt cx="918857" cy="20361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184044" y="5167366"/>
            <a:ext cx="3919913" cy="868643"/>
            <a:chOff x="0" y="0"/>
            <a:chExt cx="918857" cy="20361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016717" y="5167366"/>
            <a:ext cx="3919913" cy="868643"/>
            <a:chOff x="0" y="0"/>
            <a:chExt cx="918857" cy="20361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8857" cy="203616"/>
            </a:xfrm>
            <a:custGeom>
              <a:avLst/>
              <a:gdLst/>
              <a:ahLst/>
              <a:cxnLst/>
              <a:rect l="l" t="t" r="r" b="b"/>
              <a:pathLst>
                <a:path w="918857" h="203616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918857" cy="2512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924682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매일 일정 업데이트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7757355" y="5293649"/>
            <a:ext cx="3346601" cy="51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캘린더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2590028" y="5293649"/>
            <a:ext cx="3346601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저장 기능</a:t>
            </a:r>
            <a:endParaRPr lang="en-US" sz="2799" dirty="0">
              <a:solidFill>
                <a:srgbClr val="34332C"/>
              </a:solidFill>
              <a:latin typeface="210 디딤고딕"/>
              <a:ea typeface="210 디딤고딕"/>
              <a:cs typeface="210 디딤고딕"/>
              <a:sym typeface="210 디딤고딕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2653094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7485767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2318441" y="5409854"/>
            <a:ext cx="0" cy="383667"/>
          </a:xfrm>
          <a:prstGeom prst="line">
            <a:avLst/>
          </a:prstGeom>
          <a:ln w="47625" cap="flat">
            <a:solidFill>
              <a:srgbClr val="FFDF6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TextBox 35"/>
          <p:cNvSpPr txBox="1"/>
          <p:nvPr/>
        </p:nvSpPr>
        <p:spPr>
          <a:xfrm>
            <a:off x="2018815" y="3472251"/>
            <a:ext cx="14250370" cy="520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3"/>
              </a:lnSpc>
              <a:spcBef>
                <a:spcPct val="0"/>
              </a:spcBef>
            </a:pP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공연 일정을 간편하게 확인해 관심을 높이고</a:t>
            </a:r>
            <a:r>
              <a:rPr lang="en-US" altLang="ko-KR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ko-KR" altLang="en-US" sz="2799" dirty="0" err="1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티켓팅까지</a:t>
            </a:r>
            <a:r>
              <a:rPr lang="ko-KR" altLang="en-US" sz="2799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한 번에 연결</a:t>
            </a:r>
            <a:r>
              <a:rPr lang="en-US" sz="2799" u="none" strike="noStrike" dirty="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5013650" y="1753642"/>
            <a:ext cx="8258518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41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전체 </a:t>
            </a:r>
            <a:r>
              <a:rPr kumimoji="0" lang="en-US" sz="73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마카롱"/>
                <a:ea typeface="마카롱"/>
                <a:cs typeface="마카롱"/>
                <a:sym typeface="마카롱"/>
              </a:rPr>
              <a:t>Flow chart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srgbClr val="34332C"/>
                </a:solidFill>
                <a:effectLst/>
                <a:uLnTx/>
                <a:uFillTx/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srgbClr val="34332C"/>
              </a:solidFill>
              <a:effectLst/>
              <a:uLnTx/>
              <a:uFillTx/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151648" y="6057900"/>
            <a:ext cx="2432384" cy="1524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User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031832" y="6057900"/>
            <a:ext cx="2432384" cy="1524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보여지는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Web Page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912016" y="6057900"/>
            <a:ext cx="2432384" cy="1524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JSON </a:t>
            </a:r>
            <a:r>
              <a:rPr lang="ko-KR" altLang="en-US" sz="3200" b="1" dirty="0">
                <a:solidFill>
                  <a:schemeClr val="tx1"/>
                </a:solidFill>
              </a:rPr>
              <a:t>파일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3792200" y="6057900"/>
            <a:ext cx="2432384" cy="1524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인터파크</a:t>
            </a:r>
            <a:endParaRPr lang="en-US" altLang="ko-KR" sz="3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b="1" dirty="0">
                <a:solidFill>
                  <a:schemeClr val="tx1"/>
                </a:solidFill>
              </a:rPr>
              <a:t>오픈 공지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3792200" y="3327660"/>
            <a:ext cx="2432384" cy="15240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</a:rPr>
              <a:t>GITHUB ACTION</a:t>
            </a:r>
            <a:endParaRPr lang="ko-KR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14857496" y="5079732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 rot="5400000">
            <a:off x="12917404" y="6357097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200000" flipH="1">
            <a:off x="12962611" y="6826002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5400000">
            <a:off x="8946806" y="6318997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 rot="16200000" flipH="1">
            <a:off x="8992013" y="6787902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5400000">
            <a:off x="5066622" y="6357096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 flipH="1">
            <a:off x="5111829" y="6826001"/>
            <a:ext cx="301792" cy="623814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9D2F904B-7FB2-6E1F-C1A0-FA391293C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800" y="3132856"/>
            <a:ext cx="1819189" cy="1819189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BEF0BE77-97A5-849F-82FE-25AF9EB1AE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13452" y="3070096"/>
            <a:ext cx="1356855" cy="1914323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3FF2B6A1-A0F2-C89C-B354-DEEC1F0F2E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9590" y="3155942"/>
            <a:ext cx="1812994" cy="1812994"/>
          </a:xfrm>
          <a:prstGeom prst="rect">
            <a:avLst/>
          </a:prstGeom>
        </p:spPr>
      </p:pic>
      <p:pic>
        <p:nvPicPr>
          <p:cNvPr id="27" name="그림 26" descr="클립아트, 상징, 그래픽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CF9F322-3A25-B790-3921-C28BF859BE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761" y="3268135"/>
            <a:ext cx="1416197" cy="17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33294-9DED-8942-2322-08EAE8C04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F6353687-FAFA-D57F-5A1F-334ED6C2DA06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EABD7C5-AFB7-813B-8C8F-2D24910C9485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F6627AA-F358-3747-0082-46CBBE7F8BC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E5BC60FA-0562-4C31-1C97-505594E2987E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B0D5A3-C631-0360-04AA-F380223303EE}"/>
              </a:ext>
            </a:extLst>
          </p:cNvPr>
          <p:cNvSpPr txBox="1"/>
          <p:nvPr/>
        </p:nvSpPr>
        <p:spPr>
          <a:xfrm>
            <a:off x="4709941" y="1753642"/>
            <a:ext cx="8868118" cy="114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웹크롤링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7446BD5-CDF7-B44C-825A-3FAA79247BB7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041D73D-F808-0F5B-41C8-F4BAE240A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200" y="2800184"/>
            <a:ext cx="5853600" cy="64285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6B28DA-2599-2C5D-7FF0-53298C5505A3}"/>
              </a:ext>
            </a:extLst>
          </p:cNvPr>
          <p:cNvSpPr/>
          <p:nvPr/>
        </p:nvSpPr>
        <p:spPr>
          <a:xfrm>
            <a:off x="6154611" y="3464140"/>
            <a:ext cx="663300" cy="3048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30BB84-2753-8055-479F-23D9E130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864206"/>
            <a:ext cx="12173801" cy="3657600"/>
          </a:xfrm>
          <a:prstGeom prst="rect">
            <a:avLst/>
          </a:prstGeom>
        </p:spPr>
      </p:pic>
      <p:sp>
        <p:nvSpPr>
          <p:cNvPr id="42" name="오른쪽 화살표 9">
            <a:extLst>
              <a:ext uri="{FF2B5EF4-FFF2-40B4-BE49-F238E27FC236}">
                <a16:creationId xmlns:a16="http://schemas.microsoft.com/office/drawing/2014/main" id="{F0717595-8439-EF13-2043-47110972E8C0}"/>
              </a:ext>
            </a:extLst>
          </p:cNvPr>
          <p:cNvSpPr/>
          <p:nvPr/>
        </p:nvSpPr>
        <p:spPr>
          <a:xfrm rot="10800000">
            <a:off x="8382000" y="3449048"/>
            <a:ext cx="990600" cy="34142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93860D2-DC6A-EBC3-E19B-5D400AC99CEF}"/>
              </a:ext>
            </a:extLst>
          </p:cNvPr>
          <p:cNvSpPr txBox="1"/>
          <p:nvPr/>
        </p:nvSpPr>
        <p:spPr>
          <a:xfrm>
            <a:off x="5820880" y="38471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구분</a:t>
            </a:r>
          </a:p>
        </p:txBody>
      </p:sp>
    </p:spTree>
    <p:extLst>
      <p:ext uri="{BB962C8B-B14F-4D97-AF65-F5344CB8AC3E}">
        <p14:creationId xmlns:p14="http://schemas.microsoft.com/office/powerpoint/2010/main" val="253876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F2749C-7CC2-CC16-CCEA-4E818BCD9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32413BA5-3D16-7C24-1C55-054B546292A9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8D879E64-0FD4-0F72-B3A4-9CD946A0A9A0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084FFE4A-A5A0-5774-9D54-5BF23F562C65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27A6918-4140-2A05-6007-860B982FD9F3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979678F-85E3-AC85-736A-0CCDAEB49680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웹크롤링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1700FD7C-0145-B2D3-5610-BFF2BB5BF9F7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3" name="그림 2" descr="텍스트, 웹 페이지, 소프트웨어, 웹사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F663CE-FBE6-2198-B217-1EE018112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80" y="3158648"/>
            <a:ext cx="12460439" cy="43916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37E0E1-27AF-3042-1621-C0391FD9D8FA}"/>
              </a:ext>
            </a:extLst>
          </p:cNvPr>
          <p:cNvSpPr/>
          <p:nvPr/>
        </p:nvSpPr>
        <p:spPr>
          <a:xfrm>
            <a:off x="5943600" y="5058071"/>
            <a:ext cx="1524000" cy="29004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A6D91E-20DA-ADA6-3EC2-A20B7E52B623}"/>
              </a:ext>
            </a:extLst>
          </p:cNvPr>
          <p:cNvSpPr/>
          <p:nvPr/>
        </p:nvSpPr>
        <p:spPr>
          <a:xfrm>
            <a:off x="7467600" y="5412108"/>
            <a:ext cx="1752600" cy="34630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DE172ED-FCB1-F4BE-8939-53CAAC7B0599}"/>
              </a:ext>
            </a:extLst>
          </p:cNvPr>
          <p:cNvSpPr/>
          <p:nvPr/>
        </p:nvSpPr>
        <p:spPr>
          <a:xfrm>
            <a:off x="6476999" y="5842286"/>
            <a:ext cx="1524001" cy="27126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9">
            <a:extLst>
              <a:ext uri="{FF2B5EF4-FFF2-40B4-BE49-F238E27FC236}">
                <a16:creationId xmlns:a16="http://schemas.microsoft.com/office/drawing/2014/main" id="{207E0676-5BB4-C710-3B3E-73ED26B829DD}"/>
              </a:ext>
            </a:extLst>
          </p:cNvPr>
          <p:cNvSpPr/>
          <p:nvPr/>
        </p:nvSpPr>
        <p:spPr>
          <a:xfrm rot="10800000">
            <a:off x="7848600" y="3246789"/>
            <a:ext cx="990600" cy="34142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 descr="텍스트, 폰트, 스크린샷, 화이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6970888-F19D-6031-73E7-8D80D4798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665" t="-1033" r="43333" b="1033"/>
          <a:stretch/>
        </p:blipFill>
        <p:spPr>
          <a:xfrm>
            <a:off x="2438164" y="3119439"/>
            <a:ext cx="5410436" cy="5905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60E9C1-C596-028C-4BAE-25287558AAE3}"/>
              </a:ext>
            </a:extLst>
          </p:cNvPr>
          <p:cNvSpPr txBox="1"/>
          <p:nvPr/>
        </p:nvSpPr>
        <p:spPr>
          <a:xfrm>
            <a:off x="5430252" y="47804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이름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82959C-CEFC-4AE9-B0D3-DBE7BCC48363}"/>
              </a:ext>
            </a:extLst>
          </p:cNvPr>
          <p:cNvSpPr txBox="1"/>
          <p:nvPr/>
        </p:nvSpPr>
        <p:spPr>
          <a:xfrm>
            <a:off x="6172200" y="617927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등록일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45319E-B026-90B7-A334-A05335A9A72D}"/>
              </a:ext>
            </a:extLst>
          </p:cNvPr>
          <p:cNvSpPr txBox="1"/>
          <p:nvPr/>
        </p:nvSpPr>
        <p:spPr>
          <a:xfrm>
            <a:off x="8010324" y="50184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예매날짜</a:t>
            </a:r>
          </a:p>
        </p:txBody>
      </p:sp>
    </p:spTree>
    <p:extLst>
      <p:ext uri="{BB962C8B-B14F-4D97-AF65-F5344CB8AC3E}">
        <p14:creationId xmlns:p14="http://schemas.microsoft.com/office/powerpoint/2010/main" val="268507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7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9CD338-4685-3043-81E5-9D247EAE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7121A2DC-87D1-6D94-F0A4-68EDD946B187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B2C16A9F-388C-46C1-2DF4-A5772137019D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899075D3-5B4C-EFA2-AC16-801FC0A0BA4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42EB179-995A-30D3-81CD-1EC54561CD45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6C0A309-6D63-E713-25CC-1C6522647A34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웹크롤링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B58B851-AE4A-FCD2-1073-06B120DEA6F3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6" name="그림 5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8F78051-CB67-1D6C-8FA7-A11BD9F52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781300"/>
            <a:ext cx="10287000" cy="6367081"/>
          </a:xfrm>
          <a:prstGeom prst="rect">
            <a:avLst/>
          </a:prstGeom>
        </p:spPr>
      </p:pic>
      <p:sp>
        <p:nvSpPr>
          <p:cNvPr id="7" name="오른쪽 화살표 9">
            <a:extLst>
              <a:ext uri="{FF2B5EF4-FFF2-40B4-BE49-F238E27FC236}">
                <a16:creationId xmlns:a16="http://schemas.microsoft.com/office/drawing/2014/main" id="{6C2706A4-35E4-115E-5D4B-6EED3897D851}"/>
              </a:ext>
            </a:extLst>
          </p:cNvPr>
          <p:cNvSpPr/>
          <p:nvPr/>
        </p:nvSpPr>
        <p:spPr>
          <a:xfrm rot="10800000">
            <a:off x="8648700" y="6819900"/>
            <a:ext cx="990600" cy="34142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8C6B38-83A6-E78E-6968-27CB9AEAF1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34" y="2809875"/>
            <a:ext cx="11475132" cy="60769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45E3-29B7-1CB3-A986-170296CCFD89}"/>
              </a:ext>
            </a:extLst>
          </p:cNvPr>
          <p:cNvSpPr/>
          <p:nvPr/>
        </p:nvSpPr>
        <p:spPr>
          <a:xfrm>
            <a:off x="4617524" y="2672584"/>
            <a:ext cx="2469076" cy="56591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726FB6-7C60-4BBF-884A-245351B0802F}"/>
              </a:ext>
            </a:extLst>
          </p:cNvPr>
          <p:cNvSpPr txBox="1"/>
          <p:nvPr/>
        </p:nvSpPr>
        <p:spPr>
          <a:xfrm>
            <a:off x="4457262" y="21720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290588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467F62-370A-5D59-747D-460346BF0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">
            <a:extLst>
              <a:ext uri="{FF2B5EF4-FFF2-40B4-BE49-F238E27FC236}">
                <a16:creationId xmlns:a16="http://schemas.microsoft.com/office/drawing/2014/main" id="{2674634C-A5A6-394D-AD02-10A88606C41A}"/>
              </a:ext>
            </a:extLst>
          </p:cNvPr>
          <p:cNvGrpSpPr/>
          <p:nvPr/>
        </p:nvGrpSpPr>
        <p:grpSpPr>
          <a:xfrm>
            <a:off x="928307" y="1001327"/>
            <a:ext cx="16431386" cy="8284345"/>
            <a:chOff x="0" y="0"/>
            <a:chExt cx="4327608" cy="2181885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3D5E3C31-C837-11F6-7BE4-0DF0E6362CDD}"/>
                </a:ext>
              </a:extLst>
            </p:cNvPr>
            <p:cNvSpPr/>
            <p:nvPr/>
          </p:nvSpPr>
          <p:spPr>
            <a:xfrm>
              <a:off x="0" y="0"/>
              <a:ext cx="4327608" cy="2181885"/>
            </a:xfrm>
            <a:custGeom>
              <a:avLst/>
              <a:gdLst/>
              <a:ahLst/>
              <a:cxnLst/>
              <a:rect l="l" t="t" r="r" b="b"/>
              <a:pathLst>
                <a:path w="4327608" h="2181885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98E7A582-5C9E-BA0E-8BCC-857275743E4E}"/>
                </a:ext>
              </a:extLst>
            </p:cNvPr>
            <p:cNvSpPr txBox="1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6C47FA8-13E1-CACA-F687-95EF8FF70EB8}"/>
              </a:ext>
            </a:extLst>
          </p:cNvPr>
          <p:cNvSpPr/>
          <p:nvPr/>
        </p:nvSpPr>
        <p:spPr>
          <a:xfrm>
            <a:off x="1606216" y="756509"/>
            <a:ext cx="1511496" cy="1636705"/>
          </a:xfrm>
          <a:custGeom>
            <a:avLst/>
            <a:gdLst/>
            <a:ahLst/>
            <a:cxnLst/>
            <a:rect l="l" t="t" r="r" b="b"/>
            <a:pathLst>
              <a:path w="1511496" h="1636705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l="-17521" r="-11307"/>
            </a:stretch>
          </a:blipFill>
        </p:spPr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5410A30-84C6-75A2-49D1-65BF61CCAF5B}"/>
              </a:ext>
            </a:extLst>
          </p:cNvPr>
          <p:cNvSpPr txBox="1"/>
          <p:nvPr/>
        </p:nvSpPr>
        <p:spPr>
          <a:xfrm>
            <a:off x="5686082" y="1753642"/>
            <a:ext cx="6915837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</a:pPr>
            <a:r>
              <a:rPr lang="ko-KR" altLang="en-US" sz="7300" dirty="0" err="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웹크롤링</a:t>
            </a:r>
            <a:endParaRPr lang="en-US" sz="7300" dirty="0">
              <a:solidFill>
                <a:srgbClr val="34332C"/>
              </a:solidFill>
              <a:latin typeface="마카롱"/>
              <a:ea typeface="마카롱"/>
              <a:cs typeface="마카롱"/>
              <a:sym typeface="마카롱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D3E16B8-6C3C-D21B-B66B-22BEE505589B}"/>
              </a:ext>
            </a:extLst>
          </p:cNvPr>
          <p:cNvSpPr txBox="1"/>
          <p:nvPr/>
        </p:nvSpPr>
        <p:spPr>
          <a:xfrm>
            <a:off x="12534316" y="1515310"/>
            <a:ext cx="4039366" cy="38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r">
              <a:lnSpc>
                <a:spcPts val="3213"/>
              </a:lnSpc>
              <a:spcBef>
                <a:spcPct val="0"/>
              </a:spcBef>
            </a:pPr>
            <a:r>
              <a:rPr lang="en-US" altLang="ko-KR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Harman </a:t>
            </a:r>
            <a:r>
              <a:rPr lang="ko-KR" altLang="en-US" sz="2100" dirty="0" err="1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세미콘</a:t>
            </a:r>
            <a:r>
              <a:rPr lang="ko-KR" altLang="en-US" sz="2100" dirty="0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 아카데미</a:t>
            </a:r>
            <a:endParaRPr lang="en-US" altLang="ko-KR" sz="2100" dirty="0">
              <a:solidFill>
                <a:srgbClr val="34332C"/>
              </a:solidFill>
              <a:latin typeface="210 디딤고딕 Light"/>
              <a:ea typeface="210 디딤고딕 Light"/>
              <a:cs typeface="210 디딤고딕 Light"/>
              <a:sym typeface="210 디딤고딕 Light"/>
            </a:endParaRPr>
          </a:p>
        </p:txBody>
      </p:sp>
      <p:pic>
        <p:nvPicPr>
          <p:cNvPr id="14" name="그림 13" descr="텍스트, 스크린샷, 소프트웨어, 웹 페이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1232D8-A536-0ADA-5FF9-59F446BE4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936168"/>
            <a:ext cx="13528785" cy="5632607"/>
          </a:xfrm>
          <a:prstGeom prst="rect">
            <a:avLst/>
          </a:prstGeom>
        </p:spPr>
      </p:pic>
      <p:sp>
        <p:nvSpPr>
          <p:cNvPr id="19" name="오른쪽 화살표 9">
            <a:extLst>
              <a:ext uri="{FF2B5EF4-FFF2-40B4-BE49-F238E27FC236}">
                <a16:creationId xmlns:a16="http://schemas.microsoft.com/office/drawing/2014/main" id="{6CBB5C4E-2768-8D78-9313-DDFBB5FE7D1D}"/>
              </a:ext>
            </a:extLst>
          </p:cNvPr>
          <p:cNvSpPr/>
          <p:nvPr/>
        </p:nvSpPr>
        <p:spPr>
          <a:xfrm rot="10800000">
            <a:off x="7848600" y="3762660"/>
            <a:ext cx="990600" cy="34142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 descr="텍스트, 폰트, 라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EE7D2BA-37AC-03C8-D11A-9EDC659E9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15" y="3453230"/>
            <a:ext cx="14440006" cy="418661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6BE0220-4D0A-7A12-E52D-C33223E241BE}"/>
              </a:ext>
            </a:extLst>
          </p:cNvPr>
          <p:cNvSpPr/>
          <p:nvPr/>
        </p:nvSpPr>
        <p:spPr>
          <a:xfrm>
            <a:off x="3810000" y="2848974"/>
            <a:ext cx="11430000" cy="694326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38CFEA2-4E44-076D-D195-9DCF907EB62A}"/>
              </a:ext>
            </a:extLst>
          </p:cNvPr>
          <p:cNvSpPr/>
          <p:nvPr/>
        </p:nvSpPr>
        <p:spPr>
          <a:xfrm>
            <a:off x="5867400" y="5143500"/>
            <a:ext cx="7010400" cy="205740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6F3665-8CB3-B215-4738-70EC9288F88F}"/>
              </a:ext>
            </a:extLst>
          </p:cNvPr>
          <p:cNvSpPr txBox="1"/>
          <p:nvPr/>
        </p:nvSpPr>
        <p:spPr>
          <a:xfrm>
            <a:off x="3581400" y="23501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/>
                </a:solidFill>
              </a:rPr>
              <a:t>링크</a:t>
            </a:r>
          </a:p>
        </p:txBody>
      </p:sp>
    </p:spTree>
    <p:extLst>
      <p:ext uri="{BB962C8B-B14F-4D97-AF65-F5344CB8AC3E}">
        <p14:creationId xmlns:p14="http://schemas.microsoft.com/office/powerpoint/2010/main" val="858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2" grpId="0" animBg="1"/>
      <p:bldP spid="23" grpId="0" animBg="1"/>
      <p:bldP spid="23" grpId="1" animBg="1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859</Words>
  <Application>Microsoft Office PowerPoint</Application>
  <PresentationFormat>사용자 지정</PresentationFormat>
  <Paragraphs>220</Paragraphs>
  <Slides>30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마카롱</vt:lpstr>
      <vt:lpstr>맑은 고딕</vt:lpstr>
      <vt:lpstr>Times New Roman</vt:lpstr>
      <vt:lpstr>Arial</vt:lpstr>
      <vt:lpstr>Calibri</vt:lpstr>
      <vt:lpstr>210 디딤고딕</vt:lpstr>
      <vt:lpstr>210 디딤고딕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노란색 흰색 심플한 마케팅 프로젝트 프레젠테이션</dc:title>
  <dc:creator>kccistc</dc:creator>
  <cp:lastModifiedBy>kccistc</cp:lastModifiedBy>
  <cp:revision>63</cp:revision>
  <dcterms:created xsi:type="dcterms:W3CDTF">2006-08-16T00:00:00Z</dcterms:created>
  <dcterms:modified xsi:type="dcterms:W3CDTF">2025-02-26T00:40:35Z</dcterms:modified>
  <dc:identifier>DAGgENOB2KE</dc:identifier>
</cp:coreProperties>
</file>